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/Relationships>
</file>

<file path=ppt/media/>
</file>

<file path=ppt/media/image-1-1.png>
</file>

<file path=ppt/media/image-1-2.png>
</file>

<file path=ppt/media/image-1-3.png>
</file>

<file path=ppt/media/image-2-1.png>
</file>

<file path=ppt/media/image-2-2.png>
</file>

<file path=ppt/media/image-3-1.png>
</file>

<file path=ppt/media/image-4-1.png>
</file>

<file path=ppt/media/image-4-2.png>
</file>

<file path=ppt/media/image-5-1.png>
</file>

<file path=ppt/media/image-5-2.png>
</file>

<file path=ppt/media/image-6-1.png>
</file>

<file path=ppt/media/image-6-2.png>
</file>

<file path=ppt/media/image-6-3.png>
</file>

<file path=ppt/media/image-6-4.png>
</file>

<file path=ppt/media/image-6-5.png>
</file>

<file path=ppt/media/image-6-6.png>
</file>

<file path=ppt/media/image-7-1.png>
</file>

<file path=ppt/media/image-7-2.png>
</file>

<file path=ppt/media/image-7-3.png>
</file>

<file path=ppt/media/image-7-4.png>
</file>

<file path=ppt/media/image-7-5.png>
</file>

<file path=ppt/media/image-8-1.png>
</file>

<file path=ppt/media/image-8-2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hyperlink" Target="https://gamma.app" TargetMode="External"/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image" Target="../media/image-1-3.png"/><Relationship Id="rId5" Type="http://schemas.openxmlformats.org/officeDocument/2006/relationships/slideLayout" Target="../slideLayouts/slideLayout1.xml"/><Relationship Id="rId6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2-1.png"/><Relationship Id="rId2" Type="http://schemas.openxmlformats.org/officeDocument/2006/relationships/image" Target="../media/image-2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gamma.app" TargetMode="External"/><Relationship Id="rId1" Type="http://schemas.openxmlformats.org/officeDocument/2006/relationships/image" Target="../media/image-3-1.png"/><Relationship Id="rId3" Type="http://schemas.openxmlformats.org/officeDocument/2006/relationships/slideLayout" Target="../slideLayouts/slideLayout1.xml"/><Relationship Id="rId4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4-1.png"/><Relationship Id="rId2" Type="http://schemas.openxmlformats.org/officeDocument/2006/relationships/image" Target="../media/image-4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7" Type="http://schemas.openxmlformats.org/officeDocument/2006/relationships/hyperlink" Target="https://gamma.app" TargetMode="External"/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image" Target="../media/image-6-5.png"/><Relationship Id="rId6" Type="http://schemas.openxmlformats.org/officeDocument/2006/relationships/image" Target="../media/image-6-6.png"/><Relationship Id="rId8" Type="http://schemas.openxmlformats.org/officeDocument/2006/relationships/slideLayout" Target="../slideLayouts/slideLayout1.xml"/><Relationship Id="rId9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6" Type="http://schemas.openxmlformats.org/officeDocument/2006/relationships/hyperlink" Target="https://gamma.app" TargetMode="External"/><Relationship Id="rId1" Type="http://schemas.openxmlformats.org/officeDocument/2006/relationships/image" Target="../media/image-7-1.png"/><Relationship Id="rId2" Type="http://schemas.openxmlformats.org/officeDocument/2006/relationships/image" Target="../media/image-7-2.png"/><Relationship Id="rId3" Type="http://schemas.openxmlformats.org/officeDocument/2006/relationships/image" Target="../media/image-7-3.png"/><Relationship Id="rId4" Type="http://schemas.openxmlformats.org/officeDocument/2006/relationships/image" Target="../media/image-7-4.png"/><Relationship Id="rId5" Type="http://schemas.openxmlformats.org/officeDocument/2006/relationships/image" Target="../media/image-7-5.png"/><Relationship Id="rId7" Type="http://schemas.openxmlformats.org/officeDocument/2006/relationships/slideLayout" Target="../slideLayouts/slideLayout1.xml"/><Relationship Id="rId8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amma.app" TargetMode="External"/><Relationship Id="rId1" Type="http://schemas.openxmlformats.org/officeDocument/2006/relationships/image" Target="../media/image-8-1.png"/><Relationship Id="rId2" Type="http://schemas.openxmlformats.org/officeDocument/2006/relationships/image" Target="../media/image-8-2.png"/><Relationship Id="rId4" Type="http://schemas.openxmlformats.org/officeDocument/2006/relationships/slideLayout" Target="../slideLayouts/slideLayout1.xml"/><Relationship Id="rId5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819983" y="644604"/>
            <a:ext cx="7504033" cy="404145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7956"/>
              </a:lnSpc>
              <a:buNone/>
            </a:pPr>
            <a:r>
              <a:rPr lang="en-US" sz="6365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Introduction to Design for Manufacturability (DFM)</a:t>
            </a:r>
            <a:endParaRPr lang="en-US" sz="6365" dirty="0"/>
          </a:p>
        </p:txBody>
      </p:sp>
      <p:sp>
        <p:nvSpPr>
          <p:cNvPr id="6" name="Text 3"/>
          <p:cNvSpPr/>
          <p:nvPr/>
        </p:nvSpPr>
        <p:spPr>
          <a:xfrm>
            <a:off x="819983" y="5037415"/>
            <a:ext cx="7504033" cy="187404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952"/>
              </a:lnSpc>
              <a:buNone/>
            </a:pPr>
            <a:r>
              <a:rPr lang="en-US" sz="184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 Design for Manufacturability (DFM) is a critical aspect of VLSI design that focuses on ensuring a product can be efficiently and cost-effectively manufactured. DFM considers design constraints, process limitations, and yield optimization to create a design that is optimized for the manufacturing process.</a:t>
            </a:r>
            <a:endParaRPr lang="en-US" sz="1845" dirty="0"/>
          </a:p>
        </p:txBody>
      </p:sp>
      <p:sp>
        <p:nvSpPr>
          <p:cNvPr id="7" name="Shape 4"/>
          <p:cNvSpPr/>
          <p:nvPr/>
        </p:nvSpPr>
        <p:spPr>
          <a:xfrm>
            <a:off x="819983" y="7192566"/>
            <a:ext cx="374809" cy="374809"/>
          </a:xfrm>
          <a:prstGeom prst="roundRect">
            <a:avLst>
              <a:gd name="adj" fmla="val 2439398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8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7603" y="7200186"/>
            <a:ext cx="359569" cy="359569"/>
          </a:xfrm>
          <a:prstGeom prst="rect">
            <a:avLst/>
          </a:prstGeom>
        </p:spPr>
      </p:pic>
      <p:sp>
        <p:nvSpPr>
          <p:cNvPr id="9" name="Text 5"/>
          <p:cNvSpPr/>
          <p:nvPr/>
        </p:nvSpPr>
        <p:spPr>
          <a:xfrm>
            <a:off x="1311831" y="7174944"/>
            <a:ext cx="2487692" cy="41005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3229"/>
              </a:lnSpc>
              <a:buNone/>
            </a:pPr>
            <a:r>
              <a:rPr lang="en-US" sz="2306" b="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by Wai-Shing Luk</a:t>
            </a:r>
            <a:endParaRPr lang="en-US" sz="2306" dirty="0"/>
          </a:p>
        </p:txBody>
      </p:sp>
      <p:pic>
        <p:nvPicPr>
          <p:cNvPr id="10" name="Image 2" descr="preencoded.png">
            <a:hlinkClick r:id="rId4" tooltip="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79952" y="803672"/>
            <a:ext cx="7556897" cy="1417082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579"/>
              </a:lnSpc>
              <a:buNone/>
            </a:pPr>
            <a:r>
              <a:rPr lang="en-US" sz="446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Importance of DFM in VLSI design</a:t>
            </a:r>
            <a:endParaRPr lang="en-US" sz="4463" dirty="0"/>
          </a:p>
        </p:txBody>
      </p:sp>
      <p:sp>
        <p:nvSpPr>
          <p:cNvPr id="6" name="Shape 3"/>
          <p:cNvSpPr/>
          <p:nvPr/>
        </p:nvSpPr>
        <p:spPr>
          <a:xfrm>
            <a:off x="6279952" y="2815828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446520" y="2900839"/>
            <a:ext cx="176927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678" dirty="0"/>
          </a:p>
        </p:txBody>
      </p:sp>
      <p:sp>
        <p:nvSpPr>
          <p:cNvPr id="8" name="Text 5"/>
          <p:cNvSpPr/>
          <p:nvPr/>
        </p:nvSpPr>
        <p:spPr>
          <a:xfrm>
            <a:off x="7016710" y="2815828"/>
            <a:ext cx="2834164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0"/>
              </a:lnSpc>
              <a:buNone/>
            </a:pPr>
            <a:r>
              <a:rPr lang="en-US" sz="223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Improved Yield</a:t>
            </a:r>
            <a:endParaRPr lang="en-US" sz="2232" dirty="0"/>
          </a:p>
        </p:txBody>
      </p:sp>
      <p:sp>
        <p:nvSpPr>
          <p:cNvPr id="9" name="Text 6"/>
          <p:cNvSpPr/>
          <p:nvPr/>
        </p:nvSpPr>
        <p:spPr>
          <a:xfrm>
            <a:off x="7016710" y="3306008"/>
            <a:ext cx="6820138" cy="725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6"/>
              </a:lnSpc>
              <a:buNone/>
            </a:pPr>
            <a:r>
              <a:rPr lang="en-US" sz="178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DFM helps identify and mitigate manufacturing defects, leading to higher product yields and reduced scrap.</a:t>
            </a:r>
            <a:endParaRPr lang="en-US" sz="1785" dirty="0"/>
          </a:p>
        </p:txBody>
      </p:sp>
      <p:sp>
        <p:nvSpPr>
          <p:cNvPr id="10" name="Shape 7"/>
          <p:cNvSpPr/>
          <p:nvPr/>
        </p:nvSpPr>
        <p:spPr>
          <a:xfrm>
            <a:off x="6279952" y="4513064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92942" y="4598075"/>
            <a:ext cx="283964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678" dirty="0"/>
          </a:p>
        </p:txBody>
      </p:sp>
      <p:sp>
        <p:nvSpPr>
          <p:cNvPr id="12" name="Text 9"/>
          <p:cNvSpPr/>
          <p:nvPr/>
        </p:nvSpPr>
        <p:spPr>
          <a:xfrm>
            <a:off x="7016710" y="4513064"/>
            <a:ext cx="3267075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0"/>
              </a:lnSpc>
              <a:buNone/>
            </a:pPr>
            <a:r>
              <a:rPr lang="en-US" sz="223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Cost Optimization</a:t>
            </a:r>
            <a:endParaRPr lang="en-US" sz="2232" dirty="0"/>
          </a:p>
        </p:txBody>
      </p:sp>
      <p:sp>
        <p:nvSpPr>
          <p:cNvPr id="13" name="Text 10"/>
          <p:cNvSpPr/>
          <p:nvPr/>
        </p:nvSpPr>
        <p:spPr>
          <a:xfrm>
            <a:off x="7016710" y="5003244"/>
            <a:ext cx="6820138" cy="725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6"/>
              </a:lnSpc>
              <a:buNone/>
            </a:pPr>
            <a:r>
              <a:rPr lang="en-US" sz="178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Incorporating DFM early in the design process can significantly reduce manufacturing costs and time-to-market.</a:t>
            </a:r>
            <a:endParaRPr lang="en-US" sz="1785" dirty="0"/>
          </a:p>
        </p:txBody>
      </p:sp>
      <p:sp>
        <p:nvSpPr>
          <p:cNvPr id="14" name="Shape 11"/>
          <p:cNvSpPr/>
          <p:nvPr/>
        </p:nvSpPr>
        <p:spPr>
          <a:xfrm>
            <a:off x="6279952" y="6210300"/>
            <a:ext cx="510064" cy="510064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92228" y="6295311"/>
            <a:ext cx="285393" cy="340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678"/>
              </a:lnSpc>
              <a:buNone/>
            </a:pPr>
            <a:r>
              <a:rPr lang="en-US" sz="2678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678" dirty="0"/>
          </a:p>
        </p:txBody>
      </p:sp>
      <p:sp>
        <p:nvSpPr>
          <p:cNvPr id="16" name="Text 13"/>
          <p:cNvSpPr/>
          <p:nvPr/>
        </p:nvSpPr>
        <p:spPr>
          <a:xfrm>
            <a:off x="7016710" y="6210300"/>
            <a:ext cx="3439597" cy="354211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790"/>
              </a:lnSpc>
              <a:buNone/>
            </a:pPr>
            <a:r>
              <a:rPr lang="en-US" sz="223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Robustness</a:t>
            </a:r>
            <a:endParaRPr lang="en-US" sz="2232" dirty="0"/>
          </a:p>
        </p:txBody>
      </p:sp>
      <p:sp>
        <p:nvSpPr>
          <p:cNvPr id="17" name="Text 14"/>
          <p:cNvSpPr/>
          <p:nvPr/>
        </p:nvSpPr>
        <p:spPr>
          <a:xfrm>
            <a:off x="7016710" y="6700480"/>
            <a:ext cx="6820138" cy="725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856"/>
              </a:lnSpc>
              <a:buNone/>
            </a:pPr>
            <a:r>
              <a:rPr lang="en-US" sz="1785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DFM principles enhance the design's tolerance to process variations, improving overall reliability and performance.</a:t>
            </a:r>
            <a:endParaRPr lang="en-US" sz="1785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sp>
        <p:nvSpPr>
          <p:cNvPr id="4" name="Text 2"/>
          <p:cNvSpPr/>
          <p:nvPr/>
        </p:nvSpPr>
        <p:spPr>
          <a:xfrm>
            <a:off x="864037" y="1812607"/>
            <a:ext cx="12264271" cy="77152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6075"/>
              </a:lnSpc>
              <a:buNone/>
            </a:pPr>
            <a:r>
              <a:rPr lang="en-US" sz="48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Key DFM Considerations in VLSI</a:t>
            </a:r>
            <a:endParaRPr lang="en-US" sz="4860" dirty="0"/>
          </a:p>
        </p:txBody>
      </p:sp>
      <p:sp>
        <p:nvSpPr>
          <p:cNvPr id="5" name="Text 3"/>
          <p:cNvSpPr/>
          <p:nvPr/>
        </p:nvSpPr>
        <p:spPr>
          <a:xfrm>
            <a:off x="864037" y="3201233"/>
            <a:ext cx="3086100" cy="3857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Rules</a:t>
            </a:r>
            <a:endParaRPr lang="en-US" sz="2430" dirty="0"/>
          </a:p>
        </p:txBody>
      </p:sp>
      <p:sp>
        <p:nvSpPr>
          <p:cNvPr id="6" name="Text 4"/>
          <p:cNvSpPr/>
          <p:nvPr/>
        </p:nvSpPr>
        <p:spPr>
          <a:xfrm>
            <a:off x="864037" y="3833813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Adherence to strict design rules that account for manufacturing limitations, such as minimum feature sizes and spacing requirements.</a:t>
            </a:r>
            <a:endParaRPr lang="en-US" sz="1944" dirty="0"/>
          </a:p>
        </p:txBody>
      </p:sp>
      <p:sp>
        <p:nvSpPr>
          <p:cNvPr id="7" name="Text 5"/>
          <p:cNvSpPr/>
          <p:nvPr/>
        </p:nvSpPr>
        <p:spPr>
          <a:xfrm>
            <a:off x="5372695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 Constraints</a:t>
            </a:r>
            <a:endParaRPr lang="en-US" sz="2430" dirty="0"/>
          </a:p>
        </p:txBody>
      </p:sp>
      <p:sp>
        <p:nvSpPr>
          <p:cNvPr id="8" name="Text 6"/>
          <p:cNvSpPr/>
          <p:nvPr/>
        </p:nvSpPr>
        <p:spPr>
          <a:xfrm>
            <a:off x="5372695" y="4219575"/>
            <a:ext cx="3898821" cy="19752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Understanding the capabilities and limitations of the manufacturing process, including lithography, etching, and deposition techniques.</a:t>
            </a:r>
            <a:endParaRPr lang="en-US" sz="1944" dirty="0"/>
          </a:p>
        </p:txBody>
      </p:sp>
      <p:sp>
        <p:nvSpPr>
          <p:cNvPr id="9" name="Text 7"/>
          <p:cNvSpPr/>
          <p:nvPr/>
        </p:nvSpPr>
        <p:spPr>
          <a:xfrm>
            <a:off x="9881354" y="3201233"/>
            <a:ext cx="3898821" cy="77152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038"/>
              </a:lnSpc>
              <a:buNone/>
            </a:pPr>
            <a:r>
              <a:rPr lang="en-US" sz="243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Electrical Considerations</a:t>
            </a:r>
            <a:endParaRPr lang="en-US" sz="2430" dirty="0"/>
          </a:p>
        </p:txBody>
      </p:sp>
      <p:sp>
        <p:nvSpPr>
          <p:cNvPr id="10" name="Text 8"/>
          <p:cNvSpPr/>
          <p:nvPr/>
        </p:nvSpPr>
        <p:spPr>
          <a:xfrm>
            <a:off x="9881354" y="4219575"/>
            <a:ext cx="3898821" cy="1580198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3110"/>
              </a:lnSpc>
              <a:buNone/>
            </a:pPr>
            <a:r>
              <a:rPr lang="en-US" sz="1944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electrical characteristics, such as resistance, capacitance, and signal integrity, are optimized for the manufacturing process.</a:t>
            </a:r>
            <a:endParaRPr lang="en-US" sz="1944" dirty="0"/>
          </a:p>
        </p:txBody>
      </p:sp>
      <p:pic>
        <p:nvPicPr>
          <p:cNvPr id="11" name="Image 0" descr="preencoded.png">
            <a:hlinkClick r:id="rId2" tooltip=""/>
      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958143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16027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594967" y="2635448"/>
            <a:ext cx="9440347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Rules and Process Constraints</a:t>
            </a:r>
            <a:endParaRPr lang="en-US" sz="3402" dirty="0"/>
          </a:p>
        </p:txBody>
      </p:sp>
      <p:sp>
        <p:nvSpPr>
          <p:cNvPr id="6" name="Shape 3"/>
          <p:cNvSpPr/>
          <p:nvPr/>
        </p:nvSpPr>
        <p:spPr>
          <a:xfrm>
            <a:off x="2594967" y="6225540"/>
            <a:ext cx="9440347" cy="22860"/>
          </a:xfrm>
          <a:prstGeom prst="roundRect">
            <a:avLst>
              <a:gd name="adj" fmla="val 317520"/>
            </a:avLst>
          </a:prstGeom>
          <a:solidFill>
            <a:srgbClr val="BCDBD4"/>
          </a:solidFill>
          <a:ln/>
        </p:spPr>
      </p:sp>
      <p:sp>
        <p:nvSpPr>
          <p:cNvPr id="7" name="Shape 4"/>
          <p:cNvSpPr/>
          <p:nvPr/>
        </p:nvSpPr>
        <p:spPr>
          <a:xfrm>
            <a:off x="4900255" y="5620762"/>
            <a:ext cx="22860" cy="604838"/>
          </a:xfrm>
          <a:prstGeom prst="roundRect">
            <a:avLst>
              <a:gd name="adj" fmla="val 317520"/>
            </a:avLst>
          </a:prstGeom>
          <a:solidFill>
            <a:srgbClr val="BCDBD4"/>
          </a:solidFill>
          <a:ln/>
        </p:spPr>
      </p:sp>
      <p:sp>
        <p:nvSpPr>
          <p:cNvPr id="8" name="Shape 5"/>
          <p:cNvSpPr/>
          <p:nvPr/>
        </p:nvSpPr>
        <p:spPr>
          <a:xfrm>
            <a:off x="4717375" y="6031170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9" name="Text 6"/>
          <p:cNvSpPr/>
          <p:nvPr/>
        </p:nvSpPr>
        <p:spPr>
          <a:xfrm>
            <a:off x="4844296" y="6095940"/>
            <a:ext cx="134898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041" dirty="0"/>
          </a:p>
        </p:txBody>
      </p:sp>
      <p:sp>
        <p:nvSpPr>
          <p:cNvPr id="10" name="Text 7"/>
          <p:cNvSpPr/>
          <p:nvPr/>
        </p:nvSpPr>
        <p:spPr>
          <a:xfrm>
            <a:off x="3831669" y="4244697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Rules</a:t>
            </a:r>
            <a:endParaRPr lang="en-US" sz="1701" dirty="0"/>
          </a:p>
        </p:txBody>
      </p:sp>
      <p:sp>
        <p:nvSpPr>
          <p:cNvPr id="11" name="Text 8"/>
          <p:cNvSpPr/>
          <p:nvPr/>
        </p:nvSpPr>
        <p:spPr>
          <a:xfrm>
            <a:off x="2767727" y="4618196"/>
            <a:ext cx="4288274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Establishing a set of design rules that account for the manufacturing process, such as minimum feature sizes, spacing, and aspect ratios.</a:t>
            </a:r>
            <a:endParaRPr lang="en-US" sz="1361" dirty="0"/>
          </a:p>
        </p:txBody>
      </p:sp>
      <p:sp>
        <p:nvSpPr>
          <p:cNvPr id="12" name="Shape 9"/>
          <p:cNvSpPr/>
          <p:nvPr/>
        </p:nvSpPr>
        <p:spPr>
          <a:xfrm>
            <a:off x="7303532" y="6225480"/>
            <a:ext cx="22860" cy="604838"/>
          </a:xfrm>
          <a:prstGeom prst="roundRect">
            <a:avLst>
              <a:gd name="adj" fmla="val 317520"/>
            </a:avLst>
          </a:prstGeom>
          <a:solidFill>
            <a:srgbClr val="BCDBD4"/>
          </a:solidFill>
          <a:ln/>
        </p:spPr>
      </p:sp>
      <p:sp>
        <p:nvSpPr>
          <p:cNvPr id="13" name="Shape 10"/>
          <p:cNvSpPr/>
          <p:nvPr/>
        </p:nvSpPr>
        <p:spPr>
          <a:xfrm>
            <a:off x="7120652" y="6031170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4" name="Text 11"/>
          <p:cNvSpPr/>
          <p:nvPr/>
        </p:nvSpPr>
        <p:spPr>
          <a:xfrm>
            <a:off x="7206734" y="6095940"/>
            <a:ext cx="216456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041" dirty="0"/>
          </a:p>
        </p:txBody>
      </p:sp>
      <p:sp>
        <p:nvSpPr>
          <p:cNvPr id="15" name="Text 12"/>
          <p:cNvSpPr/>
          <p:nvPr/>
        </p:nvSpPr>
        <p:spPr>
          <a:xfrm>
            <a:off x="6001345" y="7003137"/>
            <a:ext cx="2627471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 Simulation</a:t>
            </a:r>
            <a:endParaRPr lang="en-US" sz="1701" dirty="0"/>
          </a:p>
        </p:txBody>
      </p:sp>
      <p:sp>
        <p:nvSpPr>
          <p:cNvPr id="16" name="Text 13"/>
          <p:cNvSpPr/>
          <p:nvPr/>
        </p:nvSpPr>
        <p:spPr>
          <a:xfrm>
            <a:off x="5171003" y="7376636"/>
            <a:ext cx="4288274" cy="11063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Utilizing process simulation tools to model and analyze the impact of manufacturing steps on the design, including lithography, etching, and thin-film deposition.</a:t>
            </a:r>
            <a:endParaRPr lang="en-US" sz="1361" dirty="0"/>
          </a:p>
        </p:txBody>
      </p:sp>
      <p:sp>
        <p:nvSpPr>
          <p:cNvPr id="17" name="Shape 14"/>
          <p:cNvSpPr/>
          <p:nvPr/>
        </p:nvSpPr>
        <p:spPr>
          <a:xfrm>
            <a:off x="9706808" y="5620762"/>
            <a:ext cx="22860" cy="604838"/>
          </a:xfrm>
          <a:prstGeom prst="roundRect">
            <a:avLst>
              <a:gd name="adj" fmla="val 317520"/>
            </a:avLst>
          </a:prstGeom>
          <a:solidFill>
            <a:srgbClr val="BCDBD4"/>
          </a:solidFill>
          <a:ln/>
        </p:spPr>
      </p:sp>
      <p:sp>
        <p:nvSpPr>
          <p:cNvPr id="18" name="Shape 15"/>
          <p:cNvSpPr/>
          <p:nvPr/>
        </p:nvSpPr>
        <p:spPr>
          <a:xfrm>
            <a:off x="9523928" y="6031170"/>
            <a:ext cx="388739" cy="388739"/>
          </a:xfrm>
          <a:prstGeom prst="roundRect">
            <a:avLst>
              <a:gd name="adj" fmla="val 18672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9" name="Text 16"/>
          <p:cNvSpPr/>
          <p:nvPr/>
        </p:nvSpPr>
        <p:spPr>
          <a:xfrm>
            <a:off x="9609534" y="6095940"/>
            <a:ext cx="217527" cy="259199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041"/>
              </a:lnSpc>
              <a:buNone/>
            </a:pPr>
            <a:r>
              <a:rPr lang="en-US" sz="20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041" dirty="0"/>
          </a:p>
        </p:txBody>
      </p:sp>
      <p:sp>
        <p:nvSpPr>
          <p:cNvPr id="20" name="Text 17"/>
          <p:cNvSpPr/>
          <p:nvPr/>
        </p:nvSpPr>
        <p:spPr>
          <a:xfrm>
            <a:off x="7574280" y="3974783"/>
            <a:ext cx="4288274" cy="5398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Design-Technology Co-Optimization</a:t>
            </a:r>
            <a:endParaRPr lang="en-US" sz="1701" dirty="0"/>
          </a:p>
        </p:txBody>
      </p:sp>
      <p:sp>
        <p:nvSpPr>
          <p:cNvPr id="21" name="Text 18"/>
          <p:cNvSpPr/>
          <p:nvPr/>
        </p:nvSpPr>
        <p:spPr>
          <a:xfrm>
            <a:off x="7574280" y="4618196"/>
            <a:ext cx="4288274" cy="829747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ctr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Iteratively refining the design and manufacturing process to achieve the optimal balance between performance, cost, and yield.</a:t>
            </a:r>
            <a:endParaRPr lang="en-US" sz="1361" dirty="0"/>
          </a:p>
        </p:txBody>
      </p:sp>
      <p:pic>
        <p:nvPicPr>
          <p:cNvPr id="22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4630400" cy="2211586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2482691" y="2845951"/>
            <a:ext cx="9664898" cy="110561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354"/>
              </a:lnSpc>
              <a:buNone/>
            </a:pPr>
            <a:r>
              <a:rPr lang="en-US" sz="3483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Layout Optimization for Manufacturability</a:t>
            </a:r>
            <a:endParaRPr lang="en-US" sz="3483" dirty="0"/>
          </a:p>
        </p:txBody>
      </p:sp>
      <p:sp>
        <p:nvSpPr>
          <p:cNvPr id="6" name="Shape 3"/>
          <p:cNvSpPr/>
          <p:nvPr/>
        </p:nvSpPr>
        <p:spPr>
          <a:xfrm>
            <a:off x="2482691" y="4216956"/>
            <a:ext cx="4744045" cy="1600676"/>
          </a:xfrm>
          <a:prstGeom prst="roundRect">
            <a:avLst>
              <a:gd name="adj" fmla="val 464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2667238" y="4401503"/>
            <a:ext cx="3221950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7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Density and Uniformity</a:t>
            </a:r>
            <a:endParaRPr lang="en-US" sz="1741" dirty="0"/>
          </a:p>
        </p:txBody>
      </p:sp>
      <p:sp>
        <p:nvSpPr>
          <p:cNvPr id="8" name="Text 5"/>
          <p:cNvSpPr/>
          <p:nvPr/>
        </p:nvSpPr>
        <p:spPr>
          <a:xfrm>
            <a:off x="2667238" y="4784050"/>
            <a:ext cx="4374952" cy="5660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9"/>
              </a:lnSpc>
              <a:buNone/>
            </a:pPr>
            <a:r>
              <a:rPr lang="en-US" sz="139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Ensuring uniform feature density across the chip to minimize process variations and improve yield.</a:t>
            </a:r>
            <a:endParaRPr lang="en-US" sz="1393" dirty="0"/>
          </a:p>
        </p:txBody>
      </p:sp>
      <p:sp>
        <p:nvSpPr>
          <p:cNvPr id="9" name="Shape 6"/>
          <p:cNvSpPr/>
          <p:nvPr/>
        </p:nvSpPr>
        <p:spPr>
          <a:xfrm>
            <a:off x="7403663" y="4216956"/>
            <a:ext cx="4744045" cy="1600676"/>
          </a:xfrm>
          <a:prstGeom prst="roundRect">
            <a:avLst>
              <a:gd name="adj" fmla="val 464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0" name="Text 7"/>
          <p:cNvSpPr/>
          <p:nvPr/>
        </p:nvSpPr>
        <p:spPr>
          <a:xfrm>
            <a:off x="7588210" y="4401503"/>
            <a:ext cx="3232071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7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Placement and Routing</a:t>
            </a:r>
            <a:endParaRPr lang="en-US" sz="1741" dirty="0"/>
          </a:p>
        </p:txBody>
      </p:sp>
      <p:sp>
        <p:nvSpPr>
          <p:cNvPr id="11" name="Text 8"/>
          <p:cNvSpPr/>
          <p:nvPr/>
        </p:nvSpPr>
        <p:spPr>
          <a:xfrm>
            <a:off x="7588210" y="4784050"/>
            <a:ext cx="4374952" cy="8490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9"/>
              </a:lnSpc>
              <a:buNone/>
            </a:pPr>
            <a:r>
              <a:rPr lang="en-US" sz="139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Optimizing the placement and routing of circuit elements to reduce design complexity and manufacturing constraints.</a:t>
            </a:r>
            <a:endParaRPr lang="en-US" sz="1393" dirty="0"/>
          </a:p>
        </p:txBody>
      </p:sp>
      <p:sp>
        <p:nvSpPr>
          <p:cNvPr id="12" name="Shape 9"/>
          <p:cNvSpPr/>
          <p:nvPr/>
        </p:nvSpPr>
        <p:spPr>
          <a:xfrm>
            <a:off x="2482691" y="5994559"/>
            <a:ext cx="4744045" cy="1600676"/>
          </a:xfrm>
          <a:prstGeom prst="roundRect">
            <a:avLst>
              <a:gd name="adj" fmla="val 464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3" name="Text 10"/>
          <p:cNvSpPr/>
          <p:nvPr/>
        </p:nvSpPr>
        <p:spPr>
          <a:xfrm>
            <a:off x="2667238" y="6179106"/>
            <a:ext cx="2653903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7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Dummy Structures</a:t>
            </a:r>
            <a:endParaRPr lang="en-US" sz="1741" dirty="0"/>
          </a:p>
        </p:txBody>
      </p:sp>
      <p:sp>
        <p:nvSpPr>
          <p:cNvPr id="14" name="Text 11"/>
          <p:cNvSpPr/>
          <p:nvPr/>
        </p:nvSpPr>
        <p:spPr>
          <a:xfrm>
            <a:off x="2667238" y="6561653"/>
            <a:ext cx="4374952" cy="8490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9"/>
              </a:lnSpc>
              <a:buNone/>
            </a:pPr>
            <a:r>
              <a:rPr lang="en-US" sz="139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Strategically placing dummy structures to maintain consistent surface topography and improve chemical-mechanical polishing (CMP) performance.</a:t>
            </a:r>
            <a:endParaRPr lang="en-US" sz="1393" dirty="0"/>
          </a:p>
        </p:txBody>
      </p:sp>
      <p:sp>
        <p:nvSpPr>
          <p:cNvPr id="15" name="Shape 12"/>
          <p:cNvSpPr/>
          <p:nvPr/>
        </p:nvSpPr>
        <p:spPr>
          <a:xfrm>
            <a:off x="7403663" y="5994559"/>
            <a:ext cx="4744045" cy="1600676"/>
          </a:xfrm>
          <a:prstGeom prst="roundRect">
            <a:avLst>
              <a:gd name="adj" fmla="val 4643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6" name="Text 13"/>
          <p:cNvSpPr/>
          <p:nvPr/>
        </p:nvSpPr>
        <p:spPr>
          <a:xfrm>
            <a:off x="7588210" y="6179106"/>
            <a:ext cx="4200882" cy="27646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177"/>
              </a:lnSpc>
              <a:buNone/>
            </a:pPr>
            <a:r>
              <a:rPr lang="en-US" sz="174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Redundancy and Interconnect</a:t>
            </a:r>
            <a:endParaRPr lang="en-US" sz="1741" dirty="0"/>
          </a:p>
        </p:txBody>
      </p:sp>
      <p:sp>
        <p:nvSpPr>
          <p:cNvPr id="17" name="Text 14"/>
          <p:cNvSpPr/>
          <p:nvPr/>
        </p:nvSpPr>
        <p:spPr>
          <a:xfrm>
            <a:off x="7588210" y="6561653"/>
            <a:ext cx="4374952" cy="566023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229"/>
              </a:lnSpc>
              <a:buNone/>
            </a:pPr>
            <a:r>
              <a:rPr lang="en-US" sz="1393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Incorporating redundant structures and optimizing interconnect designs to enhance reliability and yield.</a:t>
            </a:r>
            <a:endParaRPr lang="en-US" sz="1393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9693831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9693831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091238" y="475178"/>
            <a:ext cx="7934325" cy="108013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4253"/>
              </a:lnSpc>
              <a:buNone/>
            </a:pPr>
            <a:r>
              <a:rPr lang="en-US" sz="3402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Yield Enhancement Techniques</a:t>
            </a:r>
            <a:endParaRPr lang="en-US" sz="3402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091238" y="1814513"/>
            <a:ext cx="431959" cy="431959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091238" y="2419231"/>
            <a:ext cx="2412087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Defect Mitigation</a:t>
            </a:r>
            <a:endParaRPr lang="en-US" sz="1701" dirty="0"/>
          </a:p>
        </p:txBody>
      </p:sp>
      <p:sp>
        <p:nvSpPr>
          <p:cNvPr id="8" name="Text 4"/>
          <p:cNvSpPr/>
          <p:nvPr/>
        </p:nvSpPr>
        <p:spPr>
          <a:xfrm>
            <a:off x="6091238" y="279273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Identifying and addressing potential sources of manufacturing defects, such as mask defects, process variations, and particle contamination.</a:t>
            </a:r>
            <a:endParaRPr lang="en-US" sz="1361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91238" y="3864293"/>
            <a:ext cx="431959" cy="431959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6091238" y="4469011"/>
            <a:ext cx="2667238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 Monitoring</a:t>
            </a:r>
            <a:endParaRPr lang="en-US" sz="1701" dirty="0"/>
          </a:p>
        </p:txBody>
      </p:sp>
      <p:sp>
        <p:nvSpPr>
          <p:cNvPr id="11" name="Text 6"/>
          <p:cNvSpPr/>
          <p:nvPr/>
        </p:nvSpPr>
        <p:spPr>
          <a:xfrm>
            <a:off x="6091238" y="4842510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Implementing robust in-line testing and metrology techniques to quickly detect and address process excursions.</a:t>
            </a:r>
            <a:endParaRPr lang="en-US" sz="1361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1238" y="5914073"/>
            <a:ext cx="431959" cy="431959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6091238" y="6518791"/>
            <a:ext cx="2160270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Redundancy</a:t>
            </a:r>
            <a:endParaRPr lang="en-US" sz="1701" dirty="0"/>
          </a:p>
        </p:txBody>
      </p:sp>
      <p:sp>
        <p:nvSpPr>
          <p:cNvPr id="14" name="Text 8"/>
          <p:cNvSpPr/>
          <p:nvPr/>
        </p:nvSpPr>
        <p:spPr>
          <a:xfrm>
            <a:off x="6091238" y="6892290"/>
            <a:ext cx="7934325" cy="276582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Incorporating redundant circuit elements and interconnects to improve fault tolerance and yield.</a:t>
            </a:r>
            <a:endParaRPr lang="en-US" sz="1361" dirty="0"/>
          </a:p>
        </p:txBody>
      </p:sp>
      <p:pic>
        <p:nvPicPr>
          <p:cNvPr id="15" name="Image 4" descr="preencoded.png">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91238" y="7687270"/>
            <a:ext cx="431959" cy="431959"/>
          </a:xfrm>
          <a:prstGeom prst="rect">
            <a:avLst/>
          </a:prstGeom>
        </p:spPr>
      </p:pic>
      <p:sp>
        <p:nvSpPr>
          <p:cNvPr id="16" name="Text 9"/>
          <p:cNvSpPr/>
          <p:nvPr/>
        </p:nvSpPr>
        <p:spPr>
          <a:xfrm>
            <a:off x="6091238" y="8291989"/>
            <a:ext cx="2761774" cy="269915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126"/>
              </a:lnSpc>
              <a:buNone/>
            </a:pPr>
            <a:r>
              <a:rPr lang="en-US" sz="17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Optimization</a:t>
            </a:r>
            <a:endParaRPr lang="en-US" sz="1701" dirty="0"/>
          </a:p>
        </p:txBody>
      </p:sp>
      <p:sp>
        <p:nvSpPr>
          <p:cNvPr id="17" name="Text 10"/>
          <p:cNvSpPr/>
          <p:nvPr/>
        </p:nvSpPr>
        <p:spPr>
          <a:xfrm>
            <a:off x="6091238" y="8665488"/>
            <a:ext cx="7934325" cy="553164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177"/>
              </a:lnSpc>
              <a:buNone/>
            </a:pPr>
            <a:r>
              <a:rPr lang="en-US" sz="1361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Continuously refining the design and manufacturing process to optimize for yield, performance, and cost.</a:t>
            </a:r>
            <a:endParaRPr lang="en-US" sz="1361" dirty="0"/>
          </a:p>
        </p:txBody>
      </p:sp>
      <p:pic>
        <p:nvPicPr>
          <p:cNvPr id="18" name="Image 5" descr="preencoded.png">
            <a:hlinkClick r:id="rId7" tooltip=""/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773073" y="607933"/>
            <a:ext cx="7597854" cy="138064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436"/>
              </a:lnSpc>
              <a:buNone/>
            </a:pPr>
            <a:r>
              <a:rPr lang="en-US" sz="4349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DFM Analysis and Verification</a:t>
            </a:r>
            <a:endParaRPr lang="en-US" sz="4349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073" y="2319933"/>
            <a:ext cx="1104543" cy="1767245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2208967" y="2540794"/>
            <a:ext cx="3685580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Design Rule Checking</a:t>
            </a:r>
            <a:endParaRPr lang="en-US" sz="2174" dirty="0"/>
          </a:p>
        </p:txBody>
      </p:sp>
      <p:sp>
        <p:nvSpPr>
          <p:cNvPr id="8" name="Text 4"/>
          <p:cNvSpPr/>
          <p:nvPr/>
        </p:nvSpPr>
        <p:spPr>
          <a:xfrm>
            <a:off x="2208967" y="3018353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Verifying that the design adheres to the established manufacturing design rules.</a:t>
            </a:r>
            <a:endParaRPr lang="en-US" sz="1739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73" y="4087178"/>
            <a:ext cx="1104543" cy="1767245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2208967" y="4308038"/>
            <a:ext cx="3357443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Process Simulation</a:t>
            </a:r>
            <a:endParaRPr lang="en-US" sz="2174" dirty="0"/>
          </a:p>
        </p:txBody>
      </p:sp>
      <p:sp>
        <p:nvSpPr>
          <p:cNvPr id="11" name="Text 6"/>
          <p:cNvSpPr/>
          <p:nvPr/>
        </p:nvSpPr>
        <p:spPr>
          <a:xfrm>
            <a:off x="2208967" y="4785598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Simulating the manufacturing process to identify potential defects and yield limitations.</a:t>
            </a:r>
            <a:endParaRPr lang="en-US" sz="1739" dirty="0"/>
          </a:p>
        </p:txBody>
      </p:sp>
      <p:pic>
        <p:nvPicPr>
          <p:cNvPr id="12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3073" y="5854422"/>
            <a:ext cx="1104543" cy="1767245"/>
          </a:xfrm>
          <a:prstGeom prst="rect">
            <a:avLst/>
          </a:prstGeom>
        </p:spPr>
      </p:pic>
      <p:sp>
        <p:nvSpPr>
          <p:cNvPr id="13" name="Text 7"/>
          <p:cNvSpPr/>
          <p:nvPr/>
        </p:nvSpPr>
        <p:spPr>
          <a:xfrm>
            <a:off x="2208967" y="6075283"/>
            <a:ext cx="3574613" cy="345043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l" indent="0" marL="0">
              <a:lnSpc>
                <a:spcPts val="2718"/>
              </a:lnSpc>
              <a:buNone/>
            </a:pPr>
            <a:r>
              <a:rPr lang="en-US" sz="2174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Layout Optimization</a:t>
            </a:r>
            <a:endParaRPr lang="en-US" sz="2174" dirty="0"/>
          </a:p>
        </p:txBody>
      </p:sp>
      <p:sp>
        <p:nvSpPr>
          <p:cNvPr id="14" name="Text 8"/>
          <p:cNvSpPr/>
          <p:nvPr/>
        </p:nvSpPr>
        <p:spPr>
          <a:xfrm>
            <a:off x="2208967" y="6552843"/>
            <a:ext cx="6161961" cy="706755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algn="l" indent="0" marL="0">
              <a:lnSpc>
                <a:spcPts val="2783"/>
              </a:lnSpc>
              <a:buNone/>
            </a:pPr>
            <a:r>
              <a:rPr lang="en-US" sz="1739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Iteratively refining the layout to improve manufacturability and yield.</a:t>
            </a:r>
            <a:endParaRPr lang="en-US" sz="1739" dirty="0"/>
          </a:p>
        </p:txBody>
      </p:sp>
      <p:pic>
        <p:nvPicPr>
          <p:cNvPr id="15" name="Image 4" descr="preencoded.png">
            <a:hlinkClick r:id="rId6" tooltip=""/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D6F5EE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FFFFF"/>
          </a:solidFill>
          <a:ln/>
        </p:spPr>
      </p:sp>
      <p:pic>
        <p:nvPicPr>
          <p:cNvPr id="4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5" name="Text 2"/>
          <p:cNvSpPr/>
          <p:nvPr/>
        </p:nvSpPr>
        <p:spPr>
          <a:xfrm>
            <a:off x="6215420" y="1072396"/>
            <a:ext cx="7685961" cy="1301829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5126"/>
              </a:lnSpc>
              <a:buNone/>
            </a:pPr>
            <a:r>
              <a:rPr lang="en-US" sz="4101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Conclusion and Best Practices</a:t>
            </a:r>
            <a:endParaRPr lang="en-US" sz="4101" dirty="0"/>
          </a:p>
        </p:txBody>
      </p:sp>
      <p:sp>
        <p:nvSpPr>
          <p:cNvPr id="6" name="Shape 3"/>
          <p:cNvSpPr/>
          <p:nvPr/>
        </p:nvSpPr>
        <p:spPr>
          <a:xfrm>
            <a:off x="6215420" y="2920960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7" name="Text 4"/>
          <p:cNvSpPr/>
          <p:nvPr/>
        </p:nvSpPr>
        <p:spPr>
          <a:xfrm>
            <a:off x="6368415" y="2999065"/>
            <a:ext cx="162520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1</a:t>
            </a:r>
            <a:endParaRPr lang="en-US" sz="2460" dirty="0"/>
          </a:p>
        </p:txBody>
      </p:sp>
      <p:sp>
        <p:nvSpPr>
          <p:cNvPr id="8" name="Text 5"/>
          <p:cNvSpPr/>
          <p:nvPr/>
        </p:nvSpPr>
        <p:spPr>
          <a:xfrm>
            <a:off x="6892290" y="2920960"/>
            <a:ext cx="3583424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Early DFM Integration</a:t>
            </a:r>
            <a:endParaRPr lang="en-US" sz="2050" dirty="0"/>
          </a:p>
        </p:txBody>
      </p:sp>
      <p:sp>
        <p:nvSpPr>
          <p:cNvPr id="9" name="Text 6"/>
          <p:cNvSpPr/>
          <p:nvPr/>
        </p:nvSpPr>
        <p:spPr>
          <a:xfrm>
            <a:off x="6892290" y="3371255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Incorporate DFM considerations early in the design process to maximize the impact and reduce costly redesigns.</a:t>
            </a:r>
            <a:endParaRPr lang="en-US" sz="1640" dirty="0"/>
          </a:p>
        </p:txBody>
      </p:sp>
      <p:sp>
        <p:nvSpPr>
          <p:cNvPr id="10" name="Shape 7"/>
          <p:cNvSpPr/>
          <p:nvPr/>
        </p:nvSpPr>
        <p:spPr>
          <a:xfrm>
            <a:off x="6215420" y="4480560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1" name="Text 8"/>
          <p:cNvSpPr/>
          <p:nvPr/>
        </p:nvSpPr>
        <p:spPr>
          <a:xfrm>
            <a:off x="6319242" y="4558665"/>
            <a:ext cx="260985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2</a:t>
            </a:r>
            <a:endParaRPr lang="en-US" sz="2460" dirty="0"/>
          </a:p>
        </p:txBody>
      </p:sp>
      <p:sp>
        <p:nvSpPr>
          <p:cNvPr id="12" name="Text 9"/>
          <p:cNvSpPr/>
          <p:nvPr/>
        </p:nvSpPr>
        <p:spPr>
          <a:xfrm>
            <a:off x="6892290" y="4480560"/>
            <a:ext cx="3911441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Collaborative Approach</a:t>
            </a:r>
            <a:endParaRPr lang="en-US" sz="2050" dirty="0"/>
          </a:p>
        </p:txBody>
      </p:sp>
      <p:sp>
        <p:nvSpPr>
          <p:cNvPr id="13" name="Text 10"/>
          <p:cNvSpPr/>
          <p:nvPr/>
        </p:nvSpPr>
        <p:spPr>
          <a:xfrm>
            <a:off x="6892290" y="4930854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Foster close collaboration between design and manufacturing teams to ensure a seamless DFM implementation.</a:t>
            </a:r>
            <a:endParaRPr lang="en-US" sz="1640" dirty="0"/>
          </a:p>
        </p:txBody>
      </p:sp>
      <p:sp>
        <p:nvSpPr>
          <p:cNvPr id="14" name="Shape 11"/>
          <p:cNvSpPr/>
          <p:nvPr/>
        </p:nvSpPr>
        <p:spPr>
          <a:xfrm>
            <a:off x="6215420" y="6040160"/>
            <a:ext cx="468630" cy="468630"/>
          </a:xfrm>
          <a:prstGeom prst="roundRect">
            <a:avLst>
              <a:gd name="adj" fmla="val 18670"/>
            </a:avLst>
          </a:prstGeom>
          <a:solidFill>
            <a:srgbClr val="D6F5EE"/>
          </a:solidFill>
          <a:ln w="7620">
            <a:solidFill>
              <a:srgbClr val="BCDBD4"/>
            </a:solidFill>
            <a:prstDash val="solid"/>
          </a:ln>
        </p:spPr>
      </p:sp>
      <p:sp>
        <p:nvSpPr>
          <p:cNvPr id="15" name="Text 12"/>
          <p:cNvSpPr/>
          <p:nvPr/>
        </p:nvSpPr>
        <p:spPr>
          <a:xfrm>
            <a:off x="6318647" y="6118265"/>
            <a:ext cx="262176" cy="312420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algn="ctr" indent="0" marL="0">
              <a:lnSpc>
                <a:spcPts val="2460"/>
              </a:lnSpc>
              <a:buNone/>
            </a:pPr>
            <a:r>
              <a:rPr lang="en-US" sz="246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3</a:t>
            </a:r>
            <a:endParaRPr lang="en-US" sz="2460" dirty="0"/>
          </a:p>
        </p:txBody>
      </p:sp>
      <p:sp>
        <p:nvSpPr>
          <p:cNvPr id="16" name="Text 13"/>
          <p:cNvSpPr/>
          <p:nvPr/>
        </p:nvSpPr>
        <p:spPr>
          <a:xfrm>
            <a:off x="6892290" y="6040160"/>
            <a:ext cx="4162068" cy="325398"/>
          </a:xfrm>
          <a:prstGeom prst="rect">
            <a:avLst/>
          </a:prstGeom>
          <a:noFill/>
          <a:ln/>
        </p:spPr>
        <p:txBody>
          <a:bodyPr wrap="none" rtlCol="0" anchor="t"/>
          <a:lstStyle/>
          <a:p>
            <a:pPr indent="0" marL="0">
              <a:lnSpc>
                <a:spcPts val="2563"/>
              </a:lnSpc>
              <a:buNone/>
            </a:pPr>
            <a:r>
              <a:rPr lang="en-US" sz="2050" b="1" dirty="0">
                <a:solidFill>
                  <a:srgbClr val="333F70"/>
                </a:solidFill>
                <a:latin typeface="Unbounded" pitchFamily="34" charset="0"/>
                <a:ea typeface="Unbounded" pitchFamily="34" charset="-122"/>
                <a:cs typeface="Unbounded" pitchFamily="34" charset="-120"/>
              </a:rPr>
              <a:t>Continuous Improvement</a:t>
            </a:r>
            <a:endParaRPr lang="en-US" sz="2050" dirty="0"/>
          </a:p>
        </p:txBody>
      </p:sp>
      <p:sp>
        <p:nvSpPr>
          <p:cNvPr id="17" name="Text 14"/>
          <p:cNvSpPr/>
          <p:nvPr/>
        </p:nvSpPr>
        <p:spPr>
          <a:xfrm>
            <a:off x="6892290" y="6490454"/>
            <a:ext cx="7009090" cy="666750"/>
          </a:xfrm>
          <a:prstGeom prst="rect">
            <a:avLst/>
          </a:prstGeom>
          <a:noFill/>
          <a:ln/>
        </p:spPr>
        <p:txBody>
          <a:bodyPr wrap="square" rtlCol="0" anchor="t"/>
          <a:lstStyle/>
          <a:p>
            <a:pPr indent="0" marL="0">
              <a:lnSpc>
                <a:spcPts val="2624"/>
              </a:lnSpc>
              <a:buNone/>
            </a:pPr>
            <a:r>
              <a:rPr lang="en-US" sz="1640" dirty="0">
                <a:solidFill>
                  <a:srgbClr val="333F70"/>
                </a:solidFill>
                <a:latin typeface="Open Sans" pitchFamily="34" charset="0"/>
                <a:ea typeface="Open Sans" pitchFamily="34" charset="-122"/>
                <a:cs typeface="Open Sans" pitchFamily="34" charset="-120"/>
              </a:rPr>
              <a:t>Regularly review and update DFM strategies to keep pace with evolving manufacturing capabilities and design complexities.</a:t>
            </a:r>
            <a:endParaRPr lang="en-US" sz="1640" dirty="0"/>
          </a:p>
        </p:txBody>
      </p:sp>
      <p:pic>
        <p:nvPicPr>
          <p:cNvPr id="18" name="Image 1" descr="preencoded.png">
            <a:hlinkClick r:id="rId3" tooltip=""/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242153" y="7589520"/>
            <a:ext cx="2296807" cy="54864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2024-08-04T02:16:17Z</dcterms:created>
  <dcterms:modified xsi:type="dcterms:W3CDTF">2024-08-04T02:16:17Z</dcterms:modified>
</cp:coreProperties>
</file>